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handoutMasterIdLst>
    <p:handoutMasterId r:id="rId21"/>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822"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2610" tIns="46305" rIns="92610" bIns="46305" rtlCol="0"/>
          <a:lstStyle>
            <a:lvl1pPr algn="l">
              <a:defRPr sz="1200"/>
            </a:lvl1pPr>
          </a:lstStyle>
          <a:p>
            <a:endParaRPr lang="en-US"/>
          </a:p>
        </p:txBody>
      </p:sp>
      <p:sp>
        <p:nvSpPr>
          <p:cNvPr id="3" name="Date Placeholder 2"/>
          <p:cNvSpPr>
            <a:spLocks noGrp="1"/>
          </p:cNvSpPr>
          <p:nvPr>
            <p:ph type="dt" sz="quarter" idx="1"/>
          </p:nvPr>
        </p:nvSpPr>
        <p:spPr>
          <a:xfrm>
            <a:off x="3995217" y="0"/>
            <a:ext cx="3056414" cy="465455"/>
          </a:xfrm>
          <a:prstGeom prst="rect">
            <a:avLst/>
          </a:prstGeom>
        </p:spPr>
        <p:txBody>
          <a:bodyPr vert="horz" lIns="92610" tIns="46305" rIns="92610" bIns="46305" rtlCol="0"/>
          <a:lstStyle>
            <a:lvl1pPr algn="r">
              <a:defRPr sz="1200"/>
            </a:lvl1pPr>
          </a:lstStyle>
          <a:p>
            <a:fld id="{F40F8C25-011B-4BD9-A9EF-09BE976B30EA}" type="datetimeFigureOut">
              <a:rPr lang="en-US" smtClean="0"/>
              <a:pPr/>
              <a:t>1/7/2019</a:t>
            </a:fld>
            <a:endParaRPr lang="en-US"/>
          </a:p>
        </p:txBody>
      </p:sp>
      <p:sp>
        <p:nvSpPr>
          <p:cNvPr id="4" name="Footer Placeholder 3"/>
          <p:cNvSpPr>
            <a:spLocks noGrp="1"/>
          </p:cNvSpPr>
          <p:nvPr>
            <p:ph type="ftr" sz="quarter" idx="2"/>
          </p:nvPr>
        </p:nvSpPr>
        <p:spPr>
          <a:xfrm>
            <a:off x="0" y="8842030"/>
            <a:ext cx="3056414" cy="465455"/>
          </a:xfrm>
          <a:prstGeom prst="rect">
            <a:avLst/>
          </a:prstGeom>
        </p:spPr>
        <p:txBody>
          <a:bodyPr vert="horz" lIns="92610" tIns="46305" rIns="92610" bIns="46305" rtlCol="0" anchor="b"/>
          <a:lstStyle>
            <a:lvl1pPr algn="l">
              <a:defRPr sz="1200"/>
            </a:lvl1pPr>
          </a:lstStyle>
          <a:p>
            <a:endParaRPr lang="en-US"/>
          </a:p>
        </p:txBody>
      </p:sp>
      <p:sp>
        <p:nvSpPr>
          <p:cNvPr id="5" name="Slide Number Placeholder 4"/>
          <p:cNvSpPr>
            <a:spLocks noGrp="1"/>
          </p:cNvSpPr>
          <p:nvPr>
            <p:ph type="sldNum" sz="quarter" idx="3"/>
          </p:nvPr>
        </p:nvSpPr>
        <p:spPr>
          <a:xfrm>
            <a:off x="3995217" y="8842030"/>
            <a:ext cx="3056414" cy="465455"/>
          </a:xfrm>
          <a:prstGeom prst="rect">
            <a:avLst/>
          </a:prstGeom>
        </p:spPr>
        <p:txBody>
          <a:bodyPr vert="horz" lIns="92610" tIns="46305" rIns="92610" bIns="46305" rtlCol="0" anchor="b"/>
          <a:lstStyle>
            <a:lvl1pPr algn="r">
              <a:defRPr sz="1200"/>
            </a:lvl1pPr>
          </a:lstStyle>
          <a:p>
            <a:fld id="{207E2CAE-A5D4-4801-8E91-1DF819997D8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2610" tIns="46305" rIns="92610" bIns="46305" rtlCol="0"/>
          <a:lstStyle>
            <a:lvl1pPr algn="l">
              <a:defRPr sz="1200"/>
            </a:lvl1pPr>
          </a:lstStyle>
          <a:p>
            <a:endParaRPr lang="en-US"/>
          </a:p>
        </p:txBody>
      </p:sp>
      <p:sp>
        <p:nvSpPr>
          <p:cNvPr id="3" name="Date Placeholder 2"/>
          <p:cNvSpPr>
            <a:spLocks noGrp="1"/>
          </p:cNvSpPr>
          <p:nvPr>
            <p:ph type="dt" idx="1"/>
          </p:nvPr>
        </p:nvSpPr>
        <p:spPr>
          <a:xfrm>
            <a:off x="3995217" y="0"/>
            <a:ext cx="3056414" cy="465455"/>
          </a:xfrm>
          <a:prstGeom prst="rect">
            <a:avLst/>
          </a:prstGeom>
        </p:spPr>
        <p:txBody>
          <a:bodyPr vert="horz" lIns="92610" tIns="46305" rIns="92610" bIns="46305" rtlCol="0"/>
          <a:lstStyle>
            <a:lvl1pPr algn="r">
              <a:defRPr sz="1200"/>
            </a:lvl1pPr>
          </a:lstStyle>
          <a:p>
            <a:fld id="{70ECB661-2122-45FD-972C-44A8516FD547}" type="datetimeFigureOut">
              <a:rPr lang="en-US" smtClean="0"/>
              <a:pPr/>
              <a:t>1/7/2019</a:t>
            </a:fld>
            <a:endParaRPr lang="en-US"/>
          </a:p>
        </p:txBody>
      </p:sp>
      <p:sp>
        <p:nvSpPr>
          <p:cNvPr id="4" name="Slide Image Placeholder 3"/>
          <p:cNvSpPr>
            <a:spLocks noGrp="1" noRot="1" noChangeAspect="1"/>
          </p:cNvSpPr>
          <p:nvPr>
            <p:ph type="sldImg" idx="2"/>
          </p:nvPr>
        </p:nvSpPr>
        <p:spPr>
          <a:xfrm>
            <a:off x="1198563" y="698500"/>
            <a:ext cx="4656137" cy="3490913"/>
          </a:xfrm>
          <a:prstGeom prst="rect">
            <a:avLst/>
          </a:prstGeom>
          <a:noFill/>
          <a:ln w="12700">
            <a:solidFill>
              <a:prstClr val="black"/>
            </a:solidFill>
          </a:ln>
        </p:spPr>
        <p:txBody>
          <a:bodyPr vert="horz" lIns="92610" tIns="46305" rIns="92610" bIns="46305" rtlCol="0" anchor="ctr"/>
          <a:lstStyle/>
          <a:p>
            <a:endParaRPr lang="en-US"/>
          </a:p>
        </p:txBody>
      </p:sp>
      <p:sp>
        <p:nvSpPr>
          <p:cNvPr id="5" name="Notes Placeholder 4"/>
          <p:cNvSpPr>
            <a:spLocks noGrp="1"/>
          </p:cNvSpPr>
          <p:nvPr>
            <p:ph type="body" sz="quarter" idx="3"/>
          </p:nvPr>
        </p:nvSpPr>
        <p:spPr>
          <a:xfrm>
            <a:off x="705327" y="4421823"/>
            <a:ext cx="5642610" cy="4189095"/>
          </a:xfrm>
          <a:prstGeom prst="rect">
            <a:avLst/>
          </a:prstGeom>
        </p:spPr>
        <p:txBody>
          <a:bodyPr vert="horz" lIns="92610" tIns="46305" rIns="92610" bIns="4630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56414" cy="465455"/>
          </a:xfrm>
          <a:prstGeom prst="rect">
            <a:avLst/>
          </a:prstGeom>
        </p:spPr>
        <p:txBody>
          <a:bodyPr vert="horz" lIns="92610" tIns="46305" rIns="92610" bIns="46305" rtlCol="0" anchor="b"/>
          <a:lstStyle>
            <a:lvl1pPr algn="l">
              <a:defRPr sz="1200"/>
            </a:lvl1pPr>
          </a:lstStyle>
          <a:p>
            <a:endParaRPr lang="en-US"/>
          </a:p>
        </p:txBody>
      </p:sp>
      <p:sp>
        <p:nvSpPr>
          <p:cNvPr id="7" name="Slide Number Placeholder 6"/>
          <p:cNvSpPr>
            <a:spLocks noGrp="1"/>
          </p:cNvSpPr>
          <p:nvPr>
            <p:ph type="sldNum" sz="quarter" idx="5"/>
          </p:nvPr>
        </p:nvSpPr>
        <p:spPr>
          <a:xfrm>
            <a:off x="3995217" y="8842030"/>
            <a:ext cx="3056414" cy="465455"/>
          </a:xfrm>
          <a:prstGeom prst="rect">
            <a:avLst/>
          </a:prstGeom>
        </p:spPr>
        <p:txBody>
          <a:bodyPr vert="horz" lIns="92610" tIns="46305" rIns="92610" bIns="46305" rtlCol="0" anchor="b"/>
          <a:lstStyle>
            <a:lvl1pPr algn="r">
              <a:defRPr sz="1200"/>
            </a:lvl1pPr>
          </a:lstStyle>
          <a:p>
            <a:fld id="{764E4AD1-D70E-4929-9C9D-F940A1871A48}" type="slidenum">
              <a:rPr lang="en-US" smtClean="0"/>
              <a:pPr/>
              <a:t>‹#›</a:t>
            </a:fld>
            <a:endParaRPr lang="en-US"/>
          </a:p>
        </p:txBody>
      </p:sp>
    </p:spTree>
    <p:extLst>
      <p:ext uri="{BB962C8B-B14F-4D97-AF65-F5344CB8AC3E}">
        <p14:creationId xmlns:p14="http://schemas.microsoft.com/office/powerpoint/2010/main" xmlns="" val="8723336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37C1AB7-52A4-41B6-A8D4-8D4362831FD0}" type="datetime1">
              <a:rPr lang="en-US" smtClean="0"/>
              <a:pPr/>
              <a:t>1/7/2019</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CE4EF37-C918-4A3F-9F99-2962D40B8013}"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4FF813-F092-45EA-A082-5D37BCD30DF1}" type="datetime1">
              <a:rPr lang="en-US" smtClean="0"/>
              <a:pPr/>
              <a:t>1/7/2019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CE4EF37-C918-4A3F-9F99-2962D40B801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07C31B9-7718-4232-975A-138FDB21BCEF}" type="datetime1">
              <a:rPr lang="en-US" smtClean="0"/>
              <a:pPr/>
              <a:t>1/7/2019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CE4EF37-C918-4A3F-9F99-2962D40B801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A52B6B8-E056-47C1-B7C3-EB1457299A2D}" type="datetime1">
              <a:rPr lang="en-US" smtClean="0"/>
              <a:pPr/>
              <a:t>1/7/2019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CE4EF37-C918-4A3F-9F99-2962D40B8013}"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A2BB1EF-5C08-4817-8D4C-C0C816A52973}" type="datetime1">
              <a:rPr lang="en-US" smtClean="0"/>
              <a:pPr/>
              <a:t>1/7/2019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CE4EF37-C918-4A3F-9F99-2962D40B8013}"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A3DEECF-AD8D-49C3-A9E5-AB814849FF0F}" type="datetime1">
              <a:rPr lang="en-US" smtClean="0"/>
              <a:pPr/>
              <a:t>1/7/2019</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7CE4EF37-C918-4A3F-9F99-2962D40B8013}"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4040681-BF87-40CE-8D9D-1861AFBF9292}" type="datetime1">
              <a:rPr lang="en-US" smtClean="0"/>
              <a:pPr/>
              <a:t>1/7/2019</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7CE4EF37-C918-4A3F-9F99-2962D40B8013}"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67F16D2-2FAA-40B1-9AC6-800B7B8E2CC7}" type="datetime1">
              <a:rPr lang="en-US" smtClean="0"/>
              <a:pPr/>
              <a:t>1/7/2019</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7CE4EF37-C918-4A3F-9F99-2962D40B8013}"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8549332-0341-4719-80CA-E460C086EEB8}" type="datetime1">
              <a:rPr lang="en-US" smtClean="0"/>
              <a:pPr/>
              <a:t>1/7/2019</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7CE4EF37-C918-4A3F-9F99-2962D40B801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C950CF5F-E377-4EA1-8380-020B29DD5613}" type="datetime1">
              <a:rPr lang="en-US" smtClean="0"/>
              <a:pPr/>
              <a:t>1/7/2019</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7CE4EF37-C918-4A3F-9F99-2962D40B8013}"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B9B8BF4-62A2-431A-828F-D1EE6BCDCB7E}" type="datetime1">
              <a:rPr lang="en-US" smtClean="0"/>
              <a:pPr/>
              <a:t>1/7/2019</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CE4EF37-C918-4A3F-9F99-2962D40B8013}"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6018881-0E23-4878-AE32-9355C5837AF7}" type="datetime1">
              <a:rPr lang="en-US" smtClean="0"/>
              <a:pPr/>
              <a:t>1/7/2019</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CE4EF37-C918-4A3F-9F99-2962D40B8013}"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1201"/>
            <a:ext cx="7772400" cy="1619250"/>
          </a:xfrm>
        </p:spPr>
        <p:txBody>
          <a:bodyPr>
            <a:noAutofit/>
          </a:bodyPr>
          <a:lstStyle/>
          <a:p>
            <a:pPr lvl="0"/>
            <a:r>
              <a:rPr lang="en-US" sz="3600" dirty="0"/>
              <a:t>Relationship of Social Work with other Social Sciences </a:t>
            </a:r>
            <a:br>
              <a:rPr lang="en-US" sz="3600" dirty="0"/>
            </a:br>
            <a:endParaRPr lang="en-US" sz="3600" dirty="0"/>
          </a:p>
        </p:txBody>
      </p:sp>
      <p:sp>
        <p:nvSpPr>
          <p:cNvPr id="3" name="Subtitle 2"/>
          <p:cNvSpPr>
            <a:spLocks noGrp="1"/>
          </p:cNvSpPr>
          <p:nvPr>
            <p:ph type="subTitle" idx="1"/>
          </p:nvPr>
        </p:nvSpPr>
        <p:spPr/>
        <p:txBody>
          <a:bodyPr/>
          <a:lstStyle/>
          <a:p>
            <a:r>
              <a:rPr lang="en-US" smtClean="0"/>
              <a:t>Dr. Muhammad </a:t>
            </a:r>
            <a:r>
              <a:rPr lang="en-US" dirty="0" err="1" smtClean="0"/>
              <a:t>Ibrar</a:t>
            </a:r>
            <a:endParaRPr lang="en-US" dirty="0"/>
          </a:p>
        </p:txBody>
      </p:sp>
      <p:sp>
        <p:nvSpPr>
          <p:cNvPr id="4" name="Date Placeholder 3"/>
          <p:cNvSpPr>
            <a:spLocks noGrp="1"/>
          </p:cNvSpPr>
          <p:nvPr>
            <p:ph type="dt" sz="half" idx="10"/>
          </p:nvPr>
        </p:nvSpPr>
        <p:spPr/>
        <p:txBody>
          <a:bodyPr/>
          <a:lstStyle/>
          <a:p>
            <a:fld id="{377A9E89-17D0-46D4-BDB6-B46EB1A68234}" type="datetime1">
              <a:rPr lang="en-US" smtClean="0"/>
              <a:pPr/>
              <a:t>1/7/2019</a:t>
            </a:fld>
            <a:endParaRPr lang="en-US" dirty="0"/>
          </a:p>
        </p:txBody>
      </p:sp>
      <p:sp>
        <p:nvSpPr>
          <p:cNvPr id="5" name="Slide Number Placeholder 4"/>
          <p:cNvSpPr>
            <a:spLocks noGrp="1"/>
          </p:cNvSpPr>
          <p:nvPr>
            <p:ph type="sldNum" sz="quarter" idx="12"/>
          </p:nvPr>
        </p:nvSpPr>
        <p:spPr/>
        <p:txBody>
          <a:bodyPr/>
          <a:lstStyle/>
          <a:p>
            <a:fld id="{7CE4EF37-C918-4A3F-9F99-2962D40B8013}" type="slidenum">
              <a:rPr lang="en-US" smtClean="0"/>
              <a:pPr/>
              <a:t>1</a:t>
            </a:fld>
            <a:endParaRPr lang="en-US" dirty="0"/>
          </a:p>
        </p:txBody>
      </p:sp>
    </p:spTree>
    <p:extLst>
      <p:ext uri="{BB962C8B-B14F-4D97-AF65-F5344CB8AC3E}">
        <p14:creationId xmlns:p14="http://schemas.microsoft.com/office/powerpoint/2010/main" xmlns="" val="10518671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just">
              <a:buNone/>
            </a:pPr>
            <a:r>
              <a:rPr lang="en-US" dirty="0" smtClean="0"/>
              <a:t>Economics provides us solution to our economic problems. All its findings and planning are concerned with human welfare. This suggests that economics is a social science which studies society as a whole. Social work tries to find out the best course of action towards the solution of the social problems. Of the various factors that contribute to social problem, economic factors are the chief ones. They are the root of many social problems. </a:t>
            </a:r>
            <a:endParaRPr lang="en-US" dirty="0"/>
          </a:p>
        </p:txBody>
      </p:sp>
      <p:sp>
        <p:nvSpPr>
          <p:cNvPr id="3" name="Date Placeholder 2"/>
          <p:cNvSpPr>
            <a:spLocks noGrp="1"/>
          </p:cNvSpPr>
          <p:nvPr>
            <p:ph type="dt" sz="half" idx="10"/>
          </p:nvPr>
        </p:nvSpPr>
        <p:spPr/>
        <p:txBody>
          <a:bodyPr/>
          <a:lstStyle/>
          <a:p>
            <a:fld id="{BA52B6B8-E056-47C1-B7C3-EB1457299A2D}" type="datetime1">
              <a:rPr lang="en-US" smtClean="0"/>
              <a:pPr/>
              <a:t>1/7/2019</a:t>
            </a:fld>
            <a:endParaRPr lang="en-US" dirty="0"/>
          </a:p>
        </p:txBody>
      </p:sp>
      <p:sp>
        <p:nvSpPr>
          <p:cNvPr id="4" name="Slide Number Placeholder 3"/>
          <p:cNvSpPr>
            <a:spLocks noGrp="1"/>
          </p:cNvSpPr>
          <p:nvPr>
            <p:ph type="sldNum" sz="quarter" idx="12"/>
          </p:nvPr>
        </p:nvSpPr>
        <p:spPr/>
        <p:txBody>
          <a:bodyPr/>
          <a:lstStyle/>
          <a:p>
            <a:fld id="{7CE4EF37-C918-4A3F-9F99-2962D40B8013}" type="slidenum">
              <a:rPr lang="en-US" smtClean="0"/>
              <a:pPr/>
              <a:t>10</a:t>
            </a:fld>
            <a:endParaRPr lang="en-US" dirty="0"/>
          </a:p>
        </p:txBody>
      </p:sp>
      <p:sp>
        <p:nvSpPr>
          <p:cNvPr id="5" name="Title 4"/>
          <p:cNvSpPr>
            <a:spLocks noGrp="1"/>
          </p:cNvSpPr>
          <p:nvPr>
            <p:ph type="title"/>
          </p:nvPr>
        </p:nvSpPr>
        <p:spPr/>
        <p:txBody>
          <a:bodyPr/>
          <a:lstStyle/>
          <a:p>
            <a:r>
              <a:rPr lang="en-US" dirty="0" smtClean="0"/>
              <a:t>…</a:t>
            </a:r>
            <a:r>
              <a:rPr lang="en-US" dirty="0" err="1" smtClean="0"/>
              <a:t>Contd</a:t>
            </a:r>
            <a:r>
              <a:rPr lang="en-US" dirty="0" smtClean="0"/>
              <a:t> </a:t>
            </a:r>
            <a:endParaRPr lang="en-US" dirty="0"/>
          </a:p>
        </p:txBody>
      </p:sp>
    </p:spTree>
    <p:extLst>
      <p:ext uri="{BB962C8B-B14F-4D97-AF65-F5344CB8AC3E}">
        <p14:creationId xmlns:p14="http://schemas.microsoft.com/office/powerpoint/2010/main" xmlns="" val="37224509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just">
              <a:buNone/>
            </a:pPr>
            <a:r>
              <a:rPr lang="en-US" dirty="0" smtClean="0"/>
              <a:t>Social problems such as crime, poverty, unemployment, beggary, child labor etc. are by and large, based on unsatisfactory economic conditions. Individual happiness is often dependent upon economic factors. They seriously threaten society. Thus social work and economics are interdependent. Both are concerned with the welfare of man and society.</a:t>
            </a:r>
            <a:endParaRPr lang="en-US" dirty="0"/>
          </a:p>
        </p:txBody>
      </p:sp>
      <p:sp>
        <p:nvSpPr>
          <p:cNvPr id="3" name="Date Placeholder 2"/>
          <p:cNvSpPr>
            <a:spLocks noGrp="1"/>
          </p:cNvSpPr>
          <p:nvPr>
            <p:ph type="dt" sz="half" idx="10"/>
          </p:nvPr>
        </p:nvSpPr>
        <p:spPr/>
        <p:txBody>
          <a:bodyPr/>
          <a:lstStyle/>
          <a:p>
            <a:fld id="{BA52B6B8-E056-47C1-B7C3-EB1457299A2D}" type="datetime1">
              <a:rPr lang="en-US" smtClean="0"/>
              <a:pPr/>
              <a:t>1/7/2019</a:t>
            </a:fld>
            <a:endParaRPr lang="en-US" dirty="0"/>
          </a:p>
        </p:txBody>
      </p:sp>
      <p:sp>
        <p:nvSpPr>
          <p:cNvPr id="4" name="Slide Number Placeholder 3"/>
          <p:cNvSpPr>
            <a:spLocks noGrp="1"/>
          </p:cNvSpPr>
          <p:nvPr>
            <p:ph type="sldNum" sz="quarter" idx="12"/>
          </p:nvPr>
        </p:nvSpPr>
        <p:spPr/>
        <p:txBody>
          <a:bodyPr/>
          <a:lstStyle/>
          <a:p>
            <a:fld id="{7CE4EF37-C918-4A3F-9F99-2962D40B8013}" type="slidenum">
              <a:rPr lang="en-US" smtClean="0"/>
              <a:pPr/>
              <a:t>11</a:t>
            </a:fld>
            <a:endParaRPr lang="en-US" dirty="0"/>
          </a:p>
        </p:txBody>
      </p:sp>
      <p:sp>
        <p:nvSpPr>
          <p:cNvPr id="5" name="Title 4"/>
          <p:cNvSpPr>
            <a:spLocks noGrp="1"/>
          </p:cNvSpPr>
          <p:nvPr>
            <p:ph type="title"/>
          </p:nvPr>
        </p:nvSpPr>
        <p:spPr/>
        <p:txBody>
          <a:bodyPr/>
          <a:lstStyle/>
          <a:p>
            <a:r>
              <a:rPr lang="en-US" dirty="0" smtClean="0"/>
              <a:t>…Contd.</a:t>
            </a:r>
            <a:endParaRPr lang="en-US" dirty="0"/>
          </a:p>
        </p:txBody>
      </p:sp>
    </p:spTree>
    <p:extLst>
      <p:ext uri="{BB962C8B-B14F-4D97-AF65-F5344CB8AC3E}">
        <p14:creationId xmlns:p14="http://schemas.microsoft.com/office/powerpoint/2010/main" xmlns="" val="29199029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gn="just">
              <a:buNone/>
            </a:pPr>
            <a:r>
              <a:rPr lang="en-US" dirty="0" smtClean="0"/>
              <a:t>Psychology is the study of human behavior. A psychologist is always interested in understanding the individual and his/her behavior. According to Prof. R.S. Woodworth: “</a:t>
            </a:r>
            <a:r>
              <a:rPr lang="en-US" i="1" dirty="0" smtClean="0"/>
              <a:t>psychology can be defined  as the science of the activities of the individual.”</a:t>
            </a:r>
            <a:r>
              <a:rPr lang="en-US" dirty="0" smtClean="0"/>
              <a:t>  The word ‘activity’ is used here in a very broad sense. </a:t>
            </a:r>
            <a:endParaRPr lang="en-US" dirty="0"/>
          </a:p>
        </p:txBody>
      </p:sp>
      <p:sp>
        <p:nvSpPr>
          <p:cNvPr id="3" name="Date Placeholder 2"/>
          <p:cNvSpPr>
            <a:spLocks noGrp="1"/>
          </p:cNvSpPr>
          <p:nvPr>
            <p:ph type="dt" sz="half" idx="10"/>
          </p:nvPr>
        </p:nvSpPr>
        <p:spPr/>
        <p:txBody>
          <a:bodyPr/>
          <a:lstStyle/>
          <a:p>
            <a:fld id="{BA52B6B8-E056-47C1-B7C3-EB1457299A2D}" type="datetime1">
              <a:rPr lang="en-US" smtClean="0"/>
              <a:pPr/>
              <a:t>1/7/2019</a:t>
            </a:fld>
            <a:endParaRPr lang="en-US" dirty="0"/>
          </a:p>
        </p:txBody>
      </p:sp>
      <p:sp>
        <p:nvSpPr>
          <p:cNvPr id="4" name="Slide Number Placeholder 3"/>
          <p:cNvSpPr>
            <a:spLocks noGrp="1"/>
          </p:cNvSpPr>
          <p:nvPr>
            <p:ph type="sldNum" sz="quarter" idx="12"/>
          </p:nvPr>
        </p:nvSpPr>
        <p:spPr/>
        <p:txBody>
          <a:bodyPr/>
          <a:lstStyle/>
          <a:p>
            <a:fld id="{7CE4EF37-C918-4A3F-9F99-2962D40B8013}" type="slidenum">
              <a:rPr lang="en-US" smtClean="0"/>
              <a:pPr/>
              <a:t>12</a:t>
            </a:fld>
            <a:endParaRPr lang="en-US" dirty="0"/>
          </a:p>
        </p:txBody>
      </p:sp>
      <p:sp>
        <p:nvSpPr>
          <p:cNvPr id="5" name="Title 4"/>
          <p:cNvSpPr>
            <a:spLocks noGrp="1"/>
          </p:cNvSpPr>
          <p:nvPr>
            <p:ph type="title"/>
          </p:nvPr>
        </p:nvSpPr>
        <p:spPr/>
        <p:txBody>
          <a:bodyPr/>
          <a:lstStyle/>
          <a:p>
            <a:r>
              <a:rPr lang="en-US" dirty="0" smtClean="0"/>
              <a:t>3.Social work and Psychology</a:t>
            </a:r>
            <a:endParaRPr lang="en-US" dirty="0"/>
          </a:p>
        </p:txBody>
      </p:sp>
    </p:spTree>
    <p:extLst>
      <p:ext uri="{BB962C8B-B14F-4D97-AF65-F5344CB8AC3E}">
        <p14:creationId xmlns:p14="http://schemas.microsoft.com/office/powerpoint/2010/main" xmlns="" val="24131397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gn="just">
              <a:buNone/>
            </a:pPr>
            <a:r>
              <a:rPr lang="en-US" dirty="0"/>
              <a:t>“It includes </a:t>
            </a:r>
            <a:r>
              <a:rPr lang="en-US" dirty="0" smtClean="0"/>
              <a:t>not </a:t>
            </a:r>
            <a:r>
              <a:rPr lang="en-US" dirty="0"/>
              <a:t>only motor activities like </a:t>
            </a:r>
            <a:r>
              <a:rPr lang="en-US" dirty="0" smtClean="0"/>
              <a:t>walking </a:t>
            </a:r>
            <a:r>
              <a:rPr lang="en-US" dirty="0"/>
              <a:t>and speaking, but also cognitive (knowledge-setting) activities </a:t>
            </a:r>
            <a:r>
              <a:rPr lang="en-US" dirty="0" smtClean="0"/>
              <a:t>like </a:t>
            </a:r>
            <a:r>
              <a:rPr lang="en-US" dirty="0"/>
              <a:t>seeing</a:t>
            </a:r>
            <a:r>
              <a:rPr lang="en-US" dirty="0" smtClean="0"/>
              <a:t>, remembering </a:t>
            </a:r>
            <a:r>
              <a:rPr lang="en-US" dirty="0"/>
              <a:t>and thinking and emotional activities like laughing</a:t>
            </a:r>
            <a:r>
              <a:rPr lang="en-US" dirty="0" smtClean="0"/>
              <a:t>, crying </a:t>
            </a:r>
            <a:r>
              <a:rPr lang="en-US" dirty="0"/>
              <a:t>and feeling happy or sad</a:t>
            </a:r>
            <a:r>
              <a:rPr lang="en-US" dirty="0" smtClean="0"/>
              <a:t>.” The psychology helps the social workers in understanding the psychological aspects of many of a social problem. For instance, mental conflicts or mental disorders are responsible for many social problems.</a:t>
            </a:r>
            <a:endParaRPr lang="en-US" dirty="0"/>
          </a:p>
          <a:p>
            <a:pPr marL="109728" indent="0">
              <a:buNone/>
            </a:pPr>
            <a:endParaRPr lang="en-US" dirty="0"/>
          </a:p>
        </p:txBody>
      </p:sp>
      <p:sp>
        <p:nvSpPr>
          <p:cNvPr id="3" name="Date Placeholder 2"/>
          <p:cNvSpPr>
            <a:spLocks noGrp="1"/>
          </p:cNvSpPr>
          <p:nvPr>
            <p:ph type="dt" sz="half" idx="10"/>
          </p:nvPr>
        </p:nvSpPr>
        <p:spPr/>
        <p:txBody>
          <a:bodyPr/>
          <a:lstStyle/>
          <a:p>
            <a:fld id="{BA52B6B8-E056-47C1-B7C3-EB1457299A2D}" type="datetime1">
              <a:rPr lang="en-US" smtClean="0"/>
              <a:pPr/>
              <a:t>1/7/2019</a:t>
            </a:fld>
            <a:endParaRPr lang="en-US" dirty="0"/>
          </a:p>
        </p:txBody>
      </p:sp>
      <p:sp>
        <p:nvSpPr>
          <p:cNvPr id="4" name="Slide Number Placeholder 3"/>
          <p:cNvSpPr>
            <a:spLocks noGrp="1"/>
          </p:cNvSpPr>
          <p:nvPr>
            <p:ph type="sldNum" sz="quarter" idx="12"/>
          </p:nvPr>
        </p:nvSpPr>
        <p:spPr/>
        <p:txBody>
          <a:bodyPr/>
          <a:lstStyle/>
          <a:p>
            <a:fld id="{7CE4EF37-C918-4A3F-9F99-2962D40B8013}" type="slidenum">
              <a:rPr lang="en-US" smtClean="0"/>
              <a:pPr/>
              <a:t>13</a:t>
            </a:fld>
            <a:endParaRPr lang="en-US" dirty="0"/>
          </a:p>
        </p:txBody>
      </p:sp>
      <p:sp>
        <p:nvSpPr>
          <p:cNvPr id="5" name="Title 4"/>
          <p:cNvSpPr>
            <a:spLocks noGrp="1"/>
          </p:cNvSpPr>
          <p:nvPr>
            <p:ph type="title"/>
          </p:nvPr>
        </p:nvSpPr>
        <p:spPr/>
        <p:txBody>
          <a:bodyPr/>
          <a:lstStyle/>
          <a:p>
            <a:r>
              <a:rPr lang="en-US" dirty="0" smtClean="0"/>
              <a:t>…Contd.</a:t>
            </a:r>
            <a:endParaRPr lang="en-US" dirty="0"/>
          </a:p>
        </p:txBody>
      </p:sp>
    </p:spTree>
    <p:extLst>
      <p:ext uri="{BB962C8B-B14F-4D97-AF65-F5344CB8AC3E}">
        <p14:creationId xmlns:p14="http://schemas.microsoft.com/office/powerpoint/2010/main" xmlns="" val="9623113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just">
              <a:buNone/>
            </a:pPr>
            <a:r>
              <a:rPr lang="en-US" dirty="0" smtClean="0"/>
              <a:t>Similarly, the approach adopted with regard to child welfare and correctional services is also based on psychology. In this way social work is closely related to psychology.</a:t>
            </a:r>
            <a:endParaRPr lang="en-US" dirty="0"/>
          </a:p>
        </p:txBody>
      </p:sp>
      <p:sp>
        <p:nvSpPr>
          <p:cNvPr id="3" name="Date Placeholder 2"/>
          <p:cNvSpPr>
            <a:spLocks noGrp="1"/>
          </p:cNvSpPr>
          <p:nvPr>
            <p:ph type="dt" sz="half" idx="10"/>
          </p:nvPr>
        </p:nvSpPr>
        <p:spPr/>
        <p:txBody>
          <a:bodyPr/>
          <a:lstStyle/>
          <a:p>
            <a:fld id="{BA52B6B8-E056-47C1-B7C3-EB1457299A2D}" type="datetime1">
              <a:rPr lang="en-US" smtClean="0"/>
              <a:pPr/>
              <a:t>1/7/2019</a:t>
            </a:fld>
            <a:endParaRPr lang="en-US" dirty="0"/>
          </a:p>
        </p:txBody>
      </p:sp>
      <p:sp>
        <p:nvSpPr>
          <p:cNvPr id="4" name="Slide Number Placeholder 3"/>
          <p:cNvSpPr>
            <a:spLocks noGrp="1"/>
          </p:cNvSpPr>
          <p:nvPr>
            <p:ph type="sldNum" sz="quarter" idx="12"/>
          </p:nvPr>
        </p:nvSpPr>
        <p:spPr/>
        <p:txBody>
          <a:bodyPr/>
          <a:lstStyle/>
          <a:p>
            <a:fld id="{7CE4EF37-C918-4A3F-9F99-2962D40B8013}" type="slidenum">
              <a:rPr lang="en-US" smtClean="0"/>
              <a:pPr/>
              <a:t>14</a:t>
            </a:fld>
            <a:endParaRPr lang="en-US" dirty="0"/>
          </a:p>
        </p:txBody>
      </p:sp>
      <p:sp>
        <p:nvSpPr>
          <p:cNvPr id="5" name="Title 4"/>
          <p:cNvSpPr>
            <a:spLocks noGrp="1"/>
          </p:cNvSpPr>
          <p:nvPr>
            <p:ph type="title"/>
          </p:nvPr>
        </p:nvSpPr>
        <p:spPr/>
        <p:txBody>
          <a:bodyPr/>
          <a:lstStyle/>
          <a:p>
            <a:r>
              <a:rPr lang="en-US" dirty="0" smtClean="0"/>
              <a:t>…Contd.</a:t>
            </a:r>
            <a:endParaRPr lang="en-US" dirty="0"/>
          </a:p>
        </p:txBody>
      </p:sp>
    </p:spTree>
    <p:extLst>
      <p:ext uri="{BB962C8B-B14F-4D97-AF65-F5344CB8AC3E}">
        <p14:creationId xmlns:p14="http://schemas.microsoft.com/office/powerpoint/2010/main" xmlns="" val="40136351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just">
              <a:buNone/>
            </a:pPr>
            <a:r>
              <a:rPr lang="en-US" dirty="0" smtClean="0"/>
              <a:t>The state, through its laws and regulations, tries to control those factors which are involved in the causation of social problems. On the other hand, social work provides the methods and techniques useful with regard to the solution of social problems. The important aspects of social services i.e. social welfare, social security and social assistance are mostly carried out by the public agencies.</a:t>
            </a:r>
            <a:endParaRPr lang="en-US" dirty="0"/>
          </a:p>
        </p:txBody>
      </p:sp>
      <p:sp>
        <p:nvSpPr>
          <p:cNvPr id="3" name="Date Placeholder 2"/>
          <p:cNvSpPr>
            <a:spLocks noGrp="1"/>
          </p:cNvSpPr>
          <p:nvPr>
            <p:ph type="dt" sz="half" idx="10"/>
          </p:nvPr>
        </p:nvSpPr>
        <p:spPr/>
        <p:txBody>
          <a:bodyPr/>
          <a:lstStyle/>
          <a:p>
            <a:fld id="{BA52B6B8-E056-47C1-B7C3-EB1457299A2D}" type="datetime1">
              <a:rPr lang="en-US" smtClean="0"/>
              <a:pPr/>
              <a:t>1/7/2019</a:t>
            </a:fld>
            <a:endParaRPr lang="en-US" dirty="0"/>
          </a:p>
        </p:txBody>
      </p:sp>
      <p:sp>
        <p:nvSpPr>
          <p:cNvPr id="4" name="Slide Number Placeholder 3"/>
          <p:cNvSpPr>
            <a:spLocks noGrp="1"/>
          </p:cNvSpPr>
          <p:nvPr>
            <p:ph type="sldNum" sz="quarter" idx="12"/>
          </p:nvPr>
        </p:nvSpPr>
        <p:spPr/>
        <p:txBody>
          <a:bodyPr/>
          <a:lstStyle/>
          <a:p>
            <a:fld id="{7CE4EF37-C918-4A3F-9F99-2962D40B8013}" type="slidenum">
              <a:rPr lang="en-US" smtClean="0"/>
              <a:pPr/>
              <a:t>15</a:t>
            </a:fld>
            <a:endParaRPr lang="en-US" dirty="0"/>
          </a:p>
        </p:txBody>
      </p:sp>
      <p:sp>
        <p:nvSpPr>
          <p:cNvPr id="5" name="Title 4"/>
          <p:cNvSpPr>
            <a:spLocks noGrp="1"/>
          </p:cNvSpPr>
          <p:nvPr>
            <p:ph type="title"/>
          </p:nvPr>
        </p:nvSpPr>
        <p:spPr/>
        <p:txBody>
          <a:bodyPr>
            <a:normAutofit fontScale="90000"/>
          </a:bodyPr>
          <a:lstStyle/>
          <a:p>
            <a:r>
              <a:rPr lang="en-US" dirty="0" smtClean="0"/>
              <a:t>4.Social Work and Political Science</a:t>
            </a:r>
            <a:endParaRPr lang="en-US" dirty="0"/>
          </a:p>
        </p:txBody>
      </p:sp>
    </p:spTree>
    <p:extLst>
      <p:ext uri="{BB962C8B-B14F-4D97-AF65-F5344CB8AC3E}">
        <p14:creationId xmlns:p14="http://schemas.microsoft.com/office/powerpoint/2010/main" xmlns="" val="7238430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just">
              <a:buNone/>
            </a:pPr>
            <a:r>
              <a:rPr lang="en-US" dirty="0" smtClean="0"/>
              <a:t>The social legislations enacted by the state have their direct impact on the social problems. The democratic philosophy, which in the present set up, guides the state functions, is based on equity and liberty. The philosophy of modern social work is also based on these principles and as such both the branches of knowledge are dependent on each other.</a:t>
            </a:r>
            <a:endParaRPr lang="en-US" dirty="0"/>
          </a:p>
        </p:txBody>
      </p:sp>
      <p:sp>
        <p:nvSpPr>
          <p:cNvPr id="3" name="Date Placeholder 2"/>
          <p:cNvSpPr>
            <a:spLocks noGrp="1"/>
          </p:cNvSpPr>
          <p:nvPr>
            <p:ph type="dt" sz="half" idx="10"/>
          </p:nvPr>
        </p:nvSpPr>
        <p:spPr/>
        <p:txBody>
          <a:bodyPr/>
          <a:lstStyle/>
          <a:p>
            <a:fld id="{BA52B6B8-E056-47C1-B7C3-EB1457299A2D}" type="datetime1">
              <a:rPr lang="en-US" smtClean="0"/>
              <a:pPr/>
              <a:t>1/7/2019</a:t>
            </a:fld>
            <a:endParaRPr lang="en-US" dirty="0"/>
          </a:p>
        </p:txBody>
      </p:sp>
      <p:sp>
        <p:nvSpPr>
          <p:cNvPr id="4" name="Slide Number Placeholder 3"/>
          <p:cNvSpPr>
            <a:spLocks noGrp="1"/>
          </p:cNvSpPr>
          <p:nvPr>
            <p:ph type="sldNum" sz="quarter" idx="12"/>
          </p:nvPr>
        </p:nvSpPr>
        <p:spPr/>
        <p:txBody>
          <a:bodyPr/>
          <a:lstStyle/>
          <a:p>
            <a:fld id="{7CE4EF37-C918-4A3F-9F99-2962D40B8013}" type="slidenum">
              <a:rPr lang="en-US" smtClean="0"/>
              <a:pPr/>
              <a:t>16</a:t>
            </a:fld>
            <a:endParaRPr lang="en-US" dirty="0"/>
          </a:p>
        </p:txBody>
      </p:sp>
      <p:sp>
        <p:nvSpPr>
          <p:cNvPr id="5" name="Title 4"/>
          <p:cNvSpPr>
            <a:spLocks noGrp="1"/>
          </p:cNvSpPr>
          <p:nvPr>
            <p:ph type="title"/>
          </p:nvPr>
        </p:nvSpPr>
        <p:spPr/>
        <p:txBody>
          <a:bodyPr/>
          <a:lstStyle/>
          <a:p>
            <a:r>
              <a:rPr lang="en-US" dirty="0" smtClean="0"/>
              <a:t>…Contd.</a:t>
            </a:r>
            <a:endParaRPr lang="en-US" dirty="0"/>
          </a:p>
        </p:txBody>
      </p:sp>
    </p:spTree>
    <p:extLst>
      <p:ext uri="{BB962C8B-B14F-4D97-AF65-F5344CB8AC3E}">
        <p14:creationId xmlns:p14="http://schemas.microsoft.com/office/powerpoint/2010/main" xmlns="" val="20226315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just">
              <a:buNone/>
            </a:pPr>
            <a:r>
              <a:rPr lang="en-US" dirty="0" smtClean="0"/>
              <a:t>According to Jacobs and Stern, “Anthropology is the scientific study of the physical, social and cultural development and behavior of human beings since their appearance on earth.” It deals with man and races of mankind. In brief, anthropology is that branch of science which is nearest to a total study of man. Social work deals with the psycho-social problems of individual, group and community.</a:t>
            </a:r>
            <a:endParaRPr lang="en-US" dirty="0"/>
          </a:p>
        </p:txBody>
      </p:sp>
      <p:sp>
        <p:nvSpPr>
          <p:cNvPr id="3" name="Date Placeholder 2"/>
          <p:cNvSpPr>
            <a:spLocks noGrp="1"/>
          </p:cNvSpPr>
          <p:nvPr>
            <p:ph type="dt" sz="half" idx="10"/>
          </p:nvPr>
        </p:nvSpPr>
        <p:spPr/>
        <p:txBody>
          <a:bodyPr/>
          <a:lstStyle/>
          <a:p>
            <a:fld id="{BA52B6B8-E056-47C1-B7C3-EB1457299A2D}" type="datetime1">
              <a:rPr lang="en-US" smtClean="0"/>
              <a:pPr/>
              <a:t>1/7/2019</a:t>
            </a:fld>
            <a:endParaRPr lang="en-US" dirty="0"/>
          </a:p>
        </p:txBody>
      </p:sp>
      <p:sp>
        <p:nvSpPr>
          <p:cNvPr id="4" name="Slide Number Placeholder 3"/>
          <p:cNvSpPr>
            <a:spLocks noGrp="1"/>
          </p:cNvSpPr>
          <p:nvPr>
            <p:ph type="sldNum" sz="quarter" idx="12"/>
          </p:nvPr>
        </p:nvSpPr>
        <p:spPr/>
        <p:txBody>
          <a:bodyPr/>
          <a:lstStyle/>
          <a:p>
            <a:fld id="{7CE4EF37-C918-4A3F-9F99-2962D40B8013}" type="slidenum">
              <a:rPr lang="en-US" smtClean="0"/>
              <a:pPr/>
              <a:t>17</a:t>
            </a:fld>
            <a:endParaRPr lang="en-US" dirty="0"/>
          </a:p>
        </p:txBody>
      </p:sp>
      <p:sp>
        <p:nvSpPr>
          <p:cNvPr id="5" name="Title 4"/>
          <p:cNvSpPr>
            <a:spLocks noGrp="1"/>
          </p:cNvSpPr>
          <p:nvPr>
            <p:ph type="title"/>
          </p:nvPr>
        </p:nvSpPr>
        <p:spPr/>
        <p:txBody>
          <a:bodyPr>
            <a:normAutofit fontScale="90000"/>
          </a:bodyPr>
          <a:lstStyle/>
          <a:p>
            <a:r>
              <a:rPr lang="en-US" dirty="0" smtClean="0"/>
              <a:t>5. Social Work and Anthropology</a:t>
            </a:r>
            <a:endParaRPr lang="en-US" dirty="0"/>
          </a:p>
        </p:txBody>
      </p:sp>
    </p:spTree>
    <p:extLst>
      <p:ext uri="{BB962C8B-B14F-4D97-AF65-F5344CB8AC3E}">
        <p14:creationId xmlns:p14="http://schemas.microsoft.com/office/powerpoint/2010/main" xmlns="" val="21167097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109728" indent="0" algn="just">
              <a:buNone/>
            </a:pPr>
            <a:r>
              <a:rPr lang="en-US" dirty="0" smtClean="0"/>
              <a:t>Therefore, in order to implement the </a:t>
            </a:r>
            <a:r>
              <a:rPr lang="en-US" dirty="0" err="1" smtClean="0"/>
              <a:t>programme</a:t>
            </a:r>
            <a:r>
              <a:rPr lang="en-US" dirty="0" smtClean="0"/>
              <a:t> of social work in any group or community, it is essential to understand the cultural background of that community or group. In this way, anthropology provides aid to social work towards the proper understanding of customs, traditions, faiths and beliefs prevalent among the members of different groups and communities. Thus, social work and anthropology are dependent on each other.</a:t>
            </a:r>
            <a:endParaRPr lang="en-US" dirty="0"/>
          </a:p>
        </p:txBody>
      </p:sp>
      <p:sp>
        <p:nvSpPr>
          <p:cNvPr id="3" name="Date Placeholder 2"/>
          <p:cNvSpPr>
            <a:spLocks noGrp="1"/>
          </p:cNvSpPr>
          <p:nvPr>
            <p:ph type="dt" sz="half" idx="10"/>
          </p:nvPr>
        </p:nvSpPr>
        <p:spPr/>
        <p:txBody>
          <a:bodyPr/>
          <a:lstStyle/>
          <a:p>
            <a:fld id="{BA52B6B8-E056-47C1-B7C3-EB1457299A2D}" type="datetime1">
              <a:rPr lang="en-US" smtClean="0"/>
              <a:pPr/>
              <a:t>1/7/2019</a:t>
            </a:fld>
            <a:endParaRPr lang="en-US" dirty="0"/>
          </a:p>
        </p:txBody>
      </p:sp>
      <p:sp>
        <p:nvSpPr>
          <p:cNvPr id="4" name="Slide Number Placeholder 3"/>
          <p:cNvSpPr>
            <a:spLocks noGrp="1"/>
          </p:cNvSpPr>
          <p:nvPr>
            <p:ph type="sldNum" sz="quarter" idx="12"/>
          </p:nvPr>
        </p:nvSpPr>
        <p:spPr/>
        <p:txBody>
          <a:bodyPr/>
          <a:lstStyle/>
          <a:p>
            <a:fld id="{7CE4EF37-C918-4A3F-9F99-2962D40B8013}" type="slidenum">
              <a:rPr lang="en-US" smtClean="0"/>
              <a:pPr/>
              <a:t>18</a:t>
            </a:fld>
            <a:endParaRPr lang="en-US" dirty="0"/>
          </a:p>
        </p:txBody>
      </p:sp>
      <p:sp>
        <p:nvSpPr>
          <p:cNvPr id="5" name="Title 4"/>
          <p:cNvSpPr>
            <a:spLocks noGrp="1"/>
          </p:cNvSpPr>
          <p:nvPr>
            <p:ph type="title"/>
          </p:nvPr>
        </p:nvSpPr>
        <p:spPr/>
        <p:txBody>
          <a:bodyPr/>
          <a:lstStyle/>
          <a:p>
            <a:r>
              <a:rPr lang="en-US" dirty="0" smtClean="0"/>
              <a:t>…Contd.</a:t>
            </a:r>
            <a:endParaRPr lang="en-US" dirty="0"/>
          </a:p>
        </p:txBody>
      </p:sp>
    </p:spTree>
    <p:extLst>
      <p:ext uri="{BB962C8B-B14F-4D97-AF65-F5344CB8AC3E}">
        <p14:creationId xmlns:p14="http://schemas.microsoft.com/office/powerpoint/2010/main" xmlns="" val="27252828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just">
              <a:buNone/>
            </a:pPr>
            <a:r>
              <a:rPr lang="en-US" dirty="0" smtClean="0"/>
              <a:t>Social work accepts and approve only those concepts which enable social workers to understand their clients and problems. Thus social work’s approach to knowledge from social sciences is selective. Social work borrows from sociology, economics, psychology, political science etc. which contribute to the understanding of human nature, social system and social problems. </a:t>
            </a:r>
            <a:endParaRPr lang="en-US" dirty="0"/>
          </a:p>
        </p:txBody>
      </p:sp>
      <p:sp>
        <p:nvSpPr>
          <p:cNvPr id="2" name="Title 1"/>
          <p:cNvSpPr>
            <a:spLocks noGrp="1"/>
          </p:cNvSpPr>
          <p:nvPr>
            <p:ph type="title"/>
          </p:nvPr>
        </p:nvSpPr>
        <p:spPr/>
        <p:txBody>
          <a:bodyPr/>
          <a:lstStyle/>
          <a:p>
            <a:r>
              <a:rPr lang="en-US" dirty="0" smtClean="0"/>
              <a:t>Introduction</a:t>
            </a:r>
            <a:endParaRPr lang="en-US" dirty="0"/>
          </a:p>
        </p:txBody>
      </p:sp>
      <p:sp>
        <p:nvSpPr>
          <p:cNvPr id="4" name="Date Placeholder 3"/>
          <p:cNvSpPr>
            <a:spLocks noGrp="1"/>
          </p:cNvSpPr>
          <p:nvPr>
            <p:ph type="dt" sz="half" idx="10"/>
          </p:nvPr>
        </p:nvSpPr>
        <p:spPr/>
        <p:txBody>
          <a:bodyPr/>
          <a:lstStyle/>
          <a:p>
            <a:fld id="{0EB32307-41BB-46AB-9105-07ED2E8A5150}" type="datetime1">
              <a:rPr lang="en-US" smtClean="0"/>
              <a:pPr/>
              <a:t>1/7/2019</a:t>
            </a:fld>
            <a:endParaRPr lang="en-US" dirty="0"/>
          </a:p>
        </p:txBody>
      </p:sp>
      <p:sp>
        <p:nvSpPr>
          <p:cNvPr id="5" name="Slide Number Placeholder 4"/>
          <p:cNvSpPr>
            <a:spLocks noGrp="1"/>
          </p:cNvSpPr>
          <p:nvPr>
            <p:ph type="sldNum" sz="quarter" idx="12"/>
          </p:nvPr>
        </p:nvSpPr>
        <p:spPr/>
        <p:txBody>
          <a:bodyPr/>
          <a:lstStyle/>
          <a:p>
            <a:fld id="{7CE4EF37-C918-4A3F-9F99-2962D40B8013}" type="slidenum">
              <a:rPr lang="en-US" smtClean="0"/>
              <a:pPr/>
              <a:t>2</a:t>
            </a:fld>
            <a:endParaRPr lang="en-US" dirty="0"/>
          </a:p>
        </p:txBody>
      </p:sp>
    </p:spTree>
    <p:extLst>
      <p:ext uri="{BB962C8B-B14F-4D97-AF65-F5344CB8AC3E}">
        <p14:creationId xmlns:p14="http://schemas.microsoft.com/office/powerpoint/2010/main" xmlns="" val="364597424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dirty="0" smtClean="0"/>
              <a:t>With each of these, social work maintains cordial relations but its function is something other that of any one of them. At the same time, all of these social sciences contribute to the enrichment of this profession. While it borrows heavily from the social sciences, it has also developed a body of knowledge, skills and methods of its own.</a:t>
            </a:r>
          </a:p>
          <a:p>
            <a:pPr marL="0" indent="0">
              <a:buNone/>
            </a:pPr>
            <a:endParaRPr lang="en-US" dirty="0"/>
          </a:p>
        </p:txBody>
      </p:sp>
      <p:sp>
        <p:nvSpPr>
          <p:cNvPr id="2" name="Title 1"/>
          <p:cNvSpPr>
            <a:spLocks noGrp="1"/>
          </p:cNvSpPr>
          <p:nvPr>
            <p:ph type="title"/>
          </p:nvPr>
        </p:nvSpPr>
        <p:spPr/>
        <p:txBody>
          <a:bodyPr/>
          <a:lstStyle/>
          <a:p>
            <a:r>
              <a:rPr lang="en-US" dirty="0" smtClean="0"/>
              <a:t>…</a:t>
            </a:r>
            <a:r>
              <a:rPr lang="en-US" dirty="0" err="1" smtClean="0"/>
              <a:t>Contd</a:t>
            </a:r>
            <a:endParaRPr lang="en-US" dirty="0"/>
          </a:p>
        </p:txBody>
      </p:sp>
      <p:sp>
        <p:nvSpPr>
          <p:cNvPr id="4" name="Date Placeholder 3"/>
          <p:cNvSpPr>
            <a:spLocks noGrp="1"/>
          </p:cNvSpPr>
          <p:nvPr>
            <p:ph type="dt" sz="half" idx="10"/>
          </p:nvPr>
        </p:nvSpPr>
        <p:spPr/>
        <p:txBody>
          <a:bodyPr/>
          <a:lstStyle/>
          <a:p>
            <a:fld id="{C12E0EEB-1543-4141-9DAF-139F1D094988}" type="datetime1">
              <a:rPr lang="en-US" smtClean="0"/>
              <a:pPr/>
              <a:t>1/7/2019</a:t>
            </a:fld>
            <a:endParaRPr lang="en-US" dirty="0"/>
          </a:p>
        </p:txBody>
      </p:sp>
      <p:sp>
        <p:nvSpPr>
          <p:cNvPr id="5" name="Slide Number Placeholder 4"/>
          <p:cNvSpPr>
            <a:spLocks noGrp="1"/>
          </p:cNvSpPr>
          <p:nvPr>
            <p:ph type="sldNum" sz="quarter" idx="12"/>
          </p:nvPr>
        </p:nvSpPr>
        <p:spPr/>
        <p:txBody>
          <a:bodyPr/>
          <a:lstStyle/>
          <a:p>
            <a:fld id="{7CE4EF37-C918-4A3F-9F99-2962D40B8013}" type="slidenum">
              <a:rPr lang="en-US" smtClean="0"/>
              <a:pPr/>
              <a:t>3</a:t>
            </a:fld>
            <a:endParaRPr lang="en-US" dirty="0"/>
          </a:p>
        </p:txBody>
      </p:sp>
    </p:spTree>
    <p:extLst>
      <p:ext uri="{BB962C8B-B14F-4D97-AF65-F5344CB8AC3E}">
        <p14:creationId xmlns:p14="http://schemas.microsoft.com/office/powerpoint/2010/main" xmlns="" val="3284670151"/>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dirty="0" smtClean="0"/>
              <a:t>In the words of Prof. Friedlander: “</a:t>
            </a:r>
            <a:r>
              <a:rPr lang="en-US" i="1" dirty="0" smtClean="0"/>
              <a:t>social work has drawn its knowledge and insight from political science, psychology, sociology, economics, medicine, psychiatry, anthropology, biology, history, education and philosophy, but by synthesis it has developed into a science of its own. As a profession social work depends upon the body of knowledge based upon these and other social sciences .”</a:t>
            </a:r>
            <a:endParaRPr lang="en-US" dirty="0"/>
          </a:p>
        </p:txBody>
      </p:sp>
      <p:sp>
        <p:nvSpPr>
          <p:cNvPr id="2" name="Title 1"/>
          <p:cNvSpPr>
            <a:spLocks noGrp="1"/>
          </p:cNvSpPr>
          <p:nvPr>
            <p:ph type="title"/>
          </p:nvPr>
        </p:nvSpPr>
        <p:spPr/>
        <p:txBody>
          <a:bodyPr/>
          <a:lstStyle/>
          <a:p>
            <a:r>
              <a:rPr lang="en-US" dirty="0" smtClean="0"/>
              <a:t>…</a:t>
            </a:r>
            <a:r>
              <a:rPr lang="en-US" dirty="0" err="1" smtClean="0"/>
              <a:t>Contd</a:t>
            </a:r>
            <a:endParaRPr lang="en-US" dirty="0"/>
          </a:p>
        </p:txBody>
      </p:sp>
      <p:sp>
        <p:nvSpPr>
          <p:cNvPr id="4" name="Date Placeholder 3"/>
          <p:cNvSpPr>
            <a:spLocks noGrp="1"/>
          </p:cNvSpPr>
          <p:nvPr>
            <p:ph type="dt" sz="half" idx="10"/>
          </p:nvPr>
        </p:nvSpPr>
        <p:spPr/>
        <p:txBody>
          <a:bodyPr/>
          <a:lstStyle/>
          <a:p>
            <a:fld id="{9B68DFAF-F269-4936-A5E9-12FF11F95085}" type="datetime1">
              <a:rPr lang="en-US" smtClean="0"/>
              <a:pPr/>
              <a:t>1/7/2019</a:t>
            </a:fld>
            <a:endParaRPr lang="en-US" dirty="0"/>
          </a:p>
        </p:txBody>
      </p:sp>
      <p:sp>
        <p:nvSpPr>
          <p:cNvPr id="5" name="Slide Number Placeholder 4"/>
          <p:cNvSpPr>
            <a:spLocks noGrp="1"/>
          </p:cNvSpPr>
          <p:nvPr>
            <p:ph type="sldNum" sz="quarter" idx="12"/>
          </p:nvPr>
        </p:nvSpPr>
        <p:spPr/>
        <p:txBody>
          <a:bodyPr/>
          <a:lstStyle/>
          <a:p>
            <a:fld id="{7CE4EF37-C918-4A3F-9F99-2962D40B8013}" type="slidenum">
              <a:rPr lang="en-US" smtClean="0"/>
              <a:pPr/>
              <a:t>4</a:t>
            </a:fld>
            <a:endParaRPr lang="en-US" dirty="0"/>
          </a:p>
        </p:txBody>
      </p:sp>
    </p:spTree>
    <p:extLst>
      <p:ext uri="{BB962C8B-B14F-4D97-AF65-F5344CB8AC3E}">
        <p14:creationId xmlns:p14="http://schemas.microsoft.com/office/powerpoint/2010/main" xmlns="" val="3216426247"/>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0" indent="0" algn="just">
              <a:buNone/>
            </a:pPr>
            <a:r>
              <a:rPr lang="en-US" dirty="0" smtClean="0"/>
              <a:t>Social work is often regarded as “</a:t>
            </a:r>
            <a:r>
              <a:rPr lang="en-US" i="1" dirty="0" smtClean="0"/>
              <a:t>applied sociology”. </a:t>
            </a:r>
            <a:r>
              <a:rPr lang="en-US" dirty="0" smtClean="0"/>
              <a:t>Social work draws its insights and skills from many fields of knowledge within the social sciences and sociology is one among them.  Sociology deals with the social relationship, human behavior in groups and the processes that shape these relationships. According to Mac </a:t>
            </a:r>
            <a:r>
              <a:rPr lang="en-US" dirty="0" err="1" smtClean="0"/>
              <a:t>Iver</a:t>
            </a:r>
            <a:r>
              <a:rPr lang="en-US" dirty="0" smtClean="0"/>
              <a:t>, “sociology is about relationships, a network of relationships we call society and the study of society is called Sociology”.</a:t>
            </a:r>
            <a:endParaRPr lang="en-US" dirty="0"/>
          </a:p>
        </p:txBody>
      </p:sp>
      <p:sp>
        <p:nvSpPr>
          <p:cNvPr id="2" name="Title 1"/>
          <p:cNvSpPr>
            <a:spLocks noGrp="1"/>
          </p:cNvSpPr>
          <p:nvPr>
            <p:ph type="title"/>
          </p:nvPr>
        </p:nvSpPr>
        <p:spPr/>
        <p:txBody>
          <a:bodyPr/>
          <a:lstStyle/>
          <a:p>
            <a:r>
              <a:rPr lang="en-US" dirty="0" smtClean="0"/>
              <a:t>1.Social Work &amp; Sociology</a:t>
            </a:r>
            <a:endParaRPr lang="en-US" dirty="0"/>
          </a:p>
        </p:txBody>
      </p:sp>
      <p:sp>
        <p:nvSpPr>
          <p:cNvPr id="4" name="Date Placeholder 3"/>
          <p:cNvSpPr>
            <a:spLocks noGrp="1"/>
          </p:cNvSpPr>
          <p:nvPr>
            <p:ph type="dt" sz="half" idx="10"/>
          </p:nvPr>
        </p:nvSpPr>
        <p:spPr/>
        <p:txBody>
          <a:bodyPr/>
          <a:lstStyle/>
          <a:p>
            <a:fld id="{9BA95CF1-E4BB-4B07-BE8E-AA5F1B8DF912}" type="datetime1">
              <a:rPr lang="en-US" smtClean="0"/>
              <a:pPr/>
              <a:t>1/7/2019</a:t>
            </a:fld>
            <a:endParaRPr lang="en-US" dirty="0"/>
          </a:p>
        </p:txBody>
      </p:sp>
      <p:sp>
        <p:nvSpPr>
          <p:cNvPr id="5" name="Slide Number Placeholder 4"/>
          <p:cNvSpPr>
            <a:spLocks noGrp="1"/>
          </p:cNvSpPr>
          <p:nvPr>
            <p:ph type="sldNum" sz="quarter" idx="12"/>
          </p:nvPr>
        </p:nvSpPr>
        <p:spPr/>
        <p:txBody>
          <a:bodyPr/>
          <a:lstStyle/>
          <a:p>
            <a:fld id="{7CE4EF37-C918-4A3F-9F99-2962D40B8013}" type="slidenum">
              <a:rPr lang="en-US" smtClean="0"/>
              <a:pPr/>
              <a:t>5</a:t>
            </a:fld>
            <a:endParaRPr lang="en-US" dirty="0"/>
          </a:p>
        </p:txBody>
      </p:sp>
    </p:spTree>
    <p:extLst>
      <p:ext uri="{BB962C8B-B14F-4D97-AF65-F5344CB8AC3E}">
        <p14:creationId xmlns:p14="http://schemas.microsoft.com/office/powerpoint/2010/main" xmlns="" val="2188988209"/>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dirty="0" smtClean="0"/>
              <a:t>But the equilibrium (balance) of social relations is often shaken by social changes. Under such conditions, the institutional control </a:t>
            </a:r>
            <a:r>
              <a:rPr lang="en-US" dirty="0" err="1" smtClean="0"/>
              <a:t>no;longer</a:t>
            </a:r>
            <a:r>
              <a:rPr lang="en-US" dirty="0" smtClean="0"/>
              <a:t> functions effectively and a result community life and existing values are disrupted. This deviation creates many social and cultural problems. Sociology helps us in the study of social problems and finds solutions for the betterment of society at large.</a:t>
            </a:r>
            <a:endParaRPr lang="en-US" dirty="0"/>
          </a:p>
        </p:txBody>
      </p:sp>
      <p:sp>
        <p:nvSpPr>
          <p:cNvPr id="2" name="Title 1"/>
          <p:cNvSpPr>
            <a:spLocks noGrp="1"/>
          </p:cNvSpPr>
          <p:nvPr>
            <p:ph type="title"/>
          </p:nvPr>
        </p:nvSpPr>
        <p:spPr/>
        <p:txBody>
          <a:bodyPr/>
          <a:lstStyle/>
          <a:p>
            <a:r>
              <a:rPr lang="en-US" dirty="0" smtClean="0"/>
              <a:t>…</a:t>
            </a:r>
            <a:r>
              <a:rPr lang="en-US" dirty="0" err="1" smtClean="0"/>
              <a:t>Contd</a:t>
            </a:r>
            <a:endParaRPr lang="en-US" dirty="0"/>
          </a:p>
        </p:txBody>
      </p:sp>
      <p:sp>
        <p:nvSpPr>
          <p:cNvPr id="4" name="Date Placeholder 3"/>
          <p:cNvSpPr>
            <a:spLocks noGrp="1"/>
          </p:cNvSpPr>
          <p:nvPr>
            <p:ph type="dt" sz="half" idx="10"/>
          </p:nvPr>
        </p:nvSpPr>
        <p:spPr/>
        <p:txBody>
          <a:bodyPr/>
          <a:lstStyle/>
          <a:p>
            <a:fld id="{1B65DB3F-AB8C-4282-B0EB-379D62A8A34B}" type="datetime1">
              <a:rPr lang="en-US" smtClean="0"/>
              <a:pPr/>
              <a:t>1/7/2019</a:t>
            </a:fld>
            <a:endParaRPr lang="en-US" dirty="0"/>
          </a:p>
        </p:txBody>
      </p:sp>
      <p:sp>
        <p:nvSpPr>
          <p:cNvPr id="5" name="Slide Number Placeholder 4"/>
          <p:cNvSpPr>
            <a:spLocks noGrp="1"/>
          </p:cNvSpPr>
          <p:nvPr>
            <p:ph type="sldNum" sz="quarter" idx="12"/>
          </p:nvPr>
        </p:nvSpPr>
        <p:spPr/>
        <p:txBody>
          <a:bodyPr/>
          <a:lstStyle/>
          <a:p>
            <a:fld id="{7CE4EF37-C918-4A3F-9F99-2962D40B8013}" type="slidenum">
              <a:rPr lang="en-US" smtClean="0"/>
              <a:pPr/>
              <a:t>6</a:t>
            </a:fld>
            <a:endParaRPr lang="en-US" dirty="0"/>
          </a:p>
        </p:txBody>
      </p:sp>
    </p:spTree>
    <p:extLst>
      <p:ext uri="{BB962C8B-B14F-4D97-AF65-F5344CB8AC3E}">
        <p14:creationId xmlns:p14="http://schemas.microsoft.com/office/powerpoint/2010/main" xmlns="" val="1390074874"/>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dirty="0" smtClean="0"/>
              <a:t>Both sociology and social work look at the society essentially as a network of social relationships and aim at the social uplift of its weaker sections. But sociology provides a scientific analysis of society and its problems whereas social work provides the most suitable means and method for their solution.</a:t>
            </a:r>
            <a:endParaRPr lang="en-US" dirty="0"/>
          </a:p>
        </p:txBody>
      </p:sp>
      <p:sp>
        <p:nvSpPr>
          <p:cNvPr id="2" name="Title 1"/>
          <p:cNvSpPr>
            <a:spLocks noGrp="1"/>
          </p:cNvSpPr>
          <p:nvPr>
            <p:ph type="title"/>
          </p:nvPr>
        </p:nvSpPr>
        <p:spPr/>
        <p:txBody>
          <a:bodyPr/>
          <a:lstStyle/>
          <a:p>
            <a:r>
              <a:rPr lang="en-US" dirty="0" smtClean="0"/>
              <a:t>…</a:t>
            </a:r>
            <a:r>
              <a:rPr lang="en-US" dirty="0" err="1" smtClean="0"/>
              <a:t>Contd</a:t>
            </a:r>
            <a:endParaRPr lang="en-US" dirty="0"/>
          </a:p>
        </p:txBody>
      </p:sp>
      <p:sp>
        <p:nvSpPr>
          <p:cNvPr id="4" name="Date Placeholder 3"/>
          <p:cNvSpPr>
            <a:spLocks noGrp="1"/>
          </p:cNvSpPr>
          <p:nvPr>
            <p:ph type="dt" sz="half" idx="10"/>
          </p:nvPr>
        </p:nvSpPr>
        <p:spPr/>
        <p:txBody>
          <a:bodyPr/>
          <a:lstStyle/>
          <a:p>
            <a:fld id="{4A206672-B9CF-4135-98AF-F0E6D9D7C81A}" type="datetime1">
              <a:rPr lang="en-US" smtClean="0"/>
              <a:pPr/>
              <a:t>1/7/2019</a:t>
            </a:fld>
            <a:endParaRPr lang="en-US" dirty="0"/>
          </a:p>
        </p:txBody>
      </p:sp>
      <p:sp>
        <p:nvSpPr>
          <p:cNvPr id="5" name="Slide Number Placeholder 4"/>
          <p:cNvSpPr>
            <a:spLocks noGrp="1"/>
          </p:cNvSpPr>
          <p:nvPr>
            <p:ph type="sldNum" sz="quarter" idx="12"/>
          </p:nvPr>
        </p:nvSpPr>
        <p:spPr/>
        <p:txBody>
          <a:bodyPr/>
          <a:lstStyle/>
          <a:p>
            <a:fld id="{7CE4EF37-C918-4A3F-9F99-2962D40B8013}" type="slidenum">
              <a:rPr lang="en-US" smtClean="0"/>
              <a:pPr/>
              <a:t>7</a:t>
            </a:fld>
            <a:endParaRPr lang="en-US" dirty="0"/>
          </a:p>
        </p:txBody>
      </p:sp>
    </p:spTree>
    <p:extLst>
      <p:ext uri="{BB962C8B-B14F-4D97-AF65-F5344CB8AC3E}">
        <p14:creationId xmlns:p14="http://schemas.microsoft.com/office/powerpoint/2010/main" xmlns="" val="771424559"/>
      </p:ext>
    </p:extLst>
  </p:cSld>
  <p:clrMapOvr>
    <a:masterClrMapping/>
  </p:clrMapOvr>
  <p:transition spd="slow">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just">
              <a:buNone/>
            </a:pPr>
            <a:r>
              <a:rPr lang="en-US" dirty="0" smtClean="0"/>
              <a:t>In brief, sociology on its part inspires social works by providing a theoretical background. On the other hand, social work converts theoretical knowledge into an applied form and provides practical solutions for the social problems. It deals with social problems from the humanitarian point of view. Thus being a socially oriented discipline, social work is very near to sociology. Both the branches of knowledge are dependent on each other.</a:t>
            </a:r>
            <a:endParaRPr lang="en-US" dirty="0"/>
          </a:p>
        </p:txBody>
      </p:sp>
      <p:sp>
        <p:nvSpPr>
          <p:cNvPr id="2" name="Title 1"/>
          <p:cNvSpPr>
            <a:spLocks noGrp="1"/>
          </p:cNvSpPr>
          <p:nvPr>
            <p:ph type="title"/>
          </p:nvPr>
        </p:nvSpPr>
        <p:spPr/>
        <p:txBody>
          <a:bodyPr/>
          <a:lstStyle/>
          <a:p>
            <a:r>
              <a:rPr lang="en-US" dirty="0" smtClean="0"/>
              <a:t>…</a:t>
            </a:r>
            <a:r>
              <a:rPr lang="en-US" dirty="0" err="1" smtClean="0"/>
              <a:t>Contd</a:t>
            </a:r>
            <a:endParaRPr lang="en-US" dirty="0"/>
          </a:p>
        </p:txBody>
      </p:sp>
      <p:sp>
        <p:nvSpPr>
          <p:cNvPr id="4" name="Date Placeholder 3"/>
          <p:cNvSpPr>
            <a:spLocks noGrp="1"/>
          </p:cNvSpPr>
          <p:nvPr>
            <p:ph type="dt" sz="half" idx="10"/>
          </p:nvPr>
        </p:nvSpPr>
        <p:spPr/>
        <p:txBody>
          <a:bodyPr/>
          <a:lstStyle/>
          <a:p>
            <a:fld id="{E0EFC444-9E93-41D4-A3A7-A5C560B915DD}" type="datetime1">
              <a:rPr lang="en-US" smtClean="0"/>
              <a:pPr/>
              <a:t>1/7/2019</a:t>
            </a:fld>
            <a:endParaRPr lang="en-US" dirty="0"/>
          </a:p>
        </p:txBody>
      </p:sp>
      <p:sp>
        <p:nvSpPr>
          <p:cNvPr id="5" name="Slide Number Placeholder 4"/>
          <p:cNvSpPr>
            <a:spLocks noGrp="1"/>
          </p:cNvSpPr>
          <p:nvPr>
            <p:ph type="sldNum" sz="quarter" idx="12"/>
          </p:nvPr>
        </p:nvSpPr>
        <p:spPr/>
        <p:txBody>
          <a:bodyPr/>
          <a:lstStyle/>
          <a:p>
            <a:fld id="{7CE4EF37-C918-4A3F-9F99-2962D40B8013}" type="slidenum">
              <a:rPr lang="en-US" smtClean="0"/>
              <a:pPr/>
              <a:t>8</a:t>
            </a:fld>
            <a:endParaRPr lang="en-US" dirty="0"/>
          </a:p>
        </p:txBody>
      </p:sp>
    </p:spTree>
    <p:extLst>
      <p:ext uri="{BB962C8B-B14F-4D97-AF65-F5344CB8AC3E}">
        <p14:creationId xmlns:p14="http://schemas.microsoft.com/office/powerpoint/2010/main" xmlns="" val="487222008"/>
      </p:ext>
    </p:extLst>
  </p:cSld>
  <p:clrMapOvr>
    <a:masterClrMapping/>
  </p:clrMapOvr>
  <p:transition spd="slow">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just">
              <a:buNone/>
            </a:pPr>
            <a:r>
              <a:rPr lang="en-US" dirty="0" smtClean="0"/>
              <a:t>Economics as one among the social sciences, is concerned with wealth. It deals with the way in which man earns wealth, distributes it and finally enjoy it. Economics, as Prof. Marshal </a:t>
            </a:r>
            <a:r>
              <a:rPr lang="en-US" i="1" dirty="0" smtClean="0"/>
              <a:t>points out, studies on the one hand , material wealth on the other, human happiness.</a:t>
            </a:r>
            <a:r>
              <a:rPr lang="en-US" dirty="0" smtClean="0"/>
              <a:t> It tends to study how man satisfies his wants, what economic problems he faces and what material resources he has at his disposal to solve them.</a:t>
            </a:r>
            <a:endParaRPr lang="en-US" dirty="0"/>
          </a:p>
        </p:txBody>
      </p:sp>
      <p:sp>
        <p:nvSpPr>
          <p:cNvPr id="3" name="Date Placeholder 2"/>
          <p:cNvSpPr>
            <a:spLocks noGrp="1"/>
          </p:cNvSpPr>
          <p:nvPr>
            <p:ph type="dt" sz="half" idx="10"/>
          </p:nvPr>
        </p:nvSpPr>
        <p:spPr/>
        <p:txBody>
          <a:bodyPr/>
          <a:lstStyle/>
          <a:p>
            <a:fld id="{BA52B6B8-E056-47C1-B7C3-EB1457299A2D}" type="datetime1">
              <a:rPr lang="en-US" smtClean="0"/>
              <a:pPr/>
              <a:t>1/7/2019</a:t>
            </a:fld>
            <a:endParaRPr lang="en-US" dirty="0"/>
          </a:p>
        </p:txBody>
      </p:sp>
      <p:sp>
        <p:nvSpPr>
          <p:cNvPr id="4" name="Slide Number Placeholder 3"/>
          <p:cNvSpPr>
            <a:spLocks noGrp="1"/>
          </p:cNvSpPr>
          <p:nvPr>
            <p:ph type="sldNum" sz="quarter" idx="12"/>
          </p:nvPr>
        </p:nvSpPr>
        <p:spPr/>
        <p:txBody>
          <a:bodyPr/>
          <a:lstStyle/>
          <a:p>
            <a:fld id="{7CE4EF37-C918-4A3F-9F99-2962D40B8013}" type="slidenum">
              <a:rPr lang="en-US" smtClean="0"/>
              <a:pPr/>
              <a:t>9</a:t>
            </a:fld>
            <a:endParaRPr lang="en-US" dirty="0"/>
          </a:p>
        </p:txBody>
      </p:sp>
      <p:sp>
        <p:nvSpPr>
          <p:cNvPr id="5" name="Title 4"/>
          <p:cNvSpPr>
            <a:spLocks noGrp="1"/>
          </p:cNvSpPr>
          <p:nvPr>
            <p:ph type="title"/>
          </p:nvPr>
        </p:nvSpPr>
        <p:spPr/>
        <p:txBody>
          <a:bodyPr/>
          <a:lstStyle/>
          <a:p>
            <a:r>
              <a:rPr lang="en-US" dirty="0" smtClean="0"/>
              <a:t>2.Social work and Economics</a:t>
            </a:r>
            <a:endParaRPr lang="en-US" dirty="0"/>
          </a:p>
        </p:txBody>
      </p:sp>
    </p:spTree>
    <p:extLst>
      <p:ext uri="{BB962C8B-B14F-4D97-AF65-F5344CB8AC3E}">
        <p14:creationId xmlns:p14="http://schemas.microsoft.com/office/powerpoint/2010/main" xmlns="" val="7712315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633</TotalTime>
  <Words>1238</Words>
  <Application>Microsoft Office PowerPoint</Application>
  <PresentationFormat>On-screen Show (4:3)</PresentationFormat>
  <Paragraphs>72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Concourse</vt:lpstr>
      <vt:lpstr>Relationship of Social Work with other Social Sciences  </vt:lpstr>
      <vt:lpstr>Introduction</vt:lpstr>
      <vt:lpstr>…Contd</vt:lpstr>
      <vt:lpstr>…Contd</vt:lpstr>
      <vt:lpstr>1.Social Work &amp; Sociology</vt:lpstr>
      <vt:lpstr>…Contd</vt:lpstr>
      <vt:lpstr>…Contd</vt:lpstr>
      <vt:lpstr>…Contd</vt:lpstr>
      <vt:lpstr>2.Social work and Economics</vt:lpstr>
      <vt:lpstr>…Contd </vt:lpstr>
      <vt:lpstr>…Contd.</vt:lpstr>
      <vt:lpstr>3.Social work and Psychology</vt:lpstr>
      <vt:lpstr>…Contd.</vt:lpstr>
      <vt:lpstr>…Contd.</vt:lpstr>
      <vt:lpstr>4.Social Work and Political Science</vt:lpstr>
      <vt:lpstr>…Contd.</vt:lpstr>
      <vt:lpstr>5. Social Work and Anthropology</vt:lpstr>
      <vt:lpstr>…Contd.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Relationship of Social Work with other Social Sciences  </dc:title>
  <dc:creator>IBRAR</dc:creator>
  <cp:lastModifiedBy>dell</cp:lastModifiedBy>
  <cp:revision>67</cp:revision>
  <cp:lastPrinted>2011-12-20T10:52:54Z</cp:lastPrinted>
  <dcterms:created xsi:type="dcterms:W3CDTF">2011-12-19T16:29:33Z</dcterms:created>
  <dcterms:modified xsi:type="dcterms:W3CDTF">2019-01-07T06:17:42Z</dcterms:modified>
</cp:coreProperties>
</file>